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9" r:id="rId3"/>
    <p:sldId id="261" r:id="rId4"/>
    <p:sldId id="258" r:id="rId5"/>
    <p:sldId id="260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63" r:id="rId16"/>
    <p:sldId id="273" r:id="rId17"/>
    <p:sldId id="267" r:id="rId18"/>
    <p:sldId id="278" r:id="rId19"/>
    <p:sldId id="277" r:id="rId20"/>
    <p:sldId id="274" r:id="rId21"/>
    <p:sldId id="279" r:id="rId22"/>
    <p:sldId id="275" r:id="rId23"/>
    <p:sldId id="282" r:id="rId24"/>
    <p:sldId id="280" r:id="rId25"/>
    <p:sldId id="281" r:id="rId26"/>
    <p:sldId id="283" r:id="rId27"/>
    <p:sldId id="284" r:id="rId28"/>
    <p:sldId id="287" r:id="rId29"/>
    <p:sldId id="285" r:id="rId30"/>
    <p:sldId id="286" r:id="rId31"/>
    <p:sldId id="27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120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380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803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655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835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172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994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301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433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331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393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CB146-C347-4993-9E87-89D4D6D19544}" type="datetimeFigureOut">
              <a:rPr lang="pt-PT" smtClean="0"/>
              <a:t>22/05/2023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2820D-83E7-4E6A-B8D6-627081140C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5105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098F094-667B-1F23-0A57-3841753D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4" t="29956" r="28043" b="10899"/>
          <a:stretch/>
        </p:blipFill>
        <p:spPr>
          <a:xfrm>
            <a:off x="6917635" y="0"/>
            <a:ext cx="5274365" cy="68936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81C4A6-9F43-180E-B8E9-56573B13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017" y="1618042"/>
            <a:ext cx="6434838" cy="1828801"/>
          </a:xfrm>
        </p:spPr>
        <p:txBody>
          <a:bodyPr>
            <a:normAutofit fontScale="90000"/>
          </a:bodyPr>
          <a:lstStyle/>
          <a:p>
            <a:r>
              <a:rPr lang="pt-PT" sz="8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 Pro Semibold" panose="02040702050405020303" pitchFamily="18" charset="0"/>
                <a:cs typeface="Times New Roman" panose="02020603050405020304" pitchFamily="18" charset="0"/>
              </a:rPr>
              <a:t>“Epopeia da Pedra”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C853EA-DF66-4F0B-0EF8-84361C06B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217" y="3558584"/>
            <a:ext cx="2740153" cy="10498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000" dirty="0"/>
              <a:t>Capítulo: XIX</a:t>
            </a:r>
          </a:p>
        </p:txBody>
      </p:sp>
    </p:spTree>
    <p:extLst>
      <p:ext uri="{BB962C8B-B14F-4D97-AF65-F5344CB8AC3E}">
        <p14:creationId xmlns:p14="http://schemas.microsoft.com/office/powerpoint/2010/main" val="36719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Terceiro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064" y="3057319"/>
            <a:ext cx="4858001" cy="304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“Perto da hora de jantar chegaram a um alto donde se via Cheleiros, no fundo do vale”.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2D0223-0940-956E-56FC-8A27D5DCB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9" t="23966" r="11971" b="12573"/>
          <a:stretch/>
        </p:blipFill>
        <p:spPr>
          <a:xfrm>
            <a:off x="9064847" y="2048461"/>
            <a:ext cx="2769705" cy="28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6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Quarto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064" y="3057319"/>
            <a:ext cx="4858001" cy="304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“Diz-se que uma desgraça nunca vem só (…)”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 (…) em Cheleiros ficou um homem para enterrar, fica também a carne de dois bois para comer”.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F9228A-F283-3D91-988F-1924DFE9B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979" y="2048461"/>
            <a:ext cx="2767824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7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Quinto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064" y="3057319"/>
            <a:ext cx="4858001" cy="304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“Não se nota a falta deles. O carro  vai ladeira acima, tão devagar como tem vindo (…)”;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“</a:t>
            </a:r>
            <a:r>
              <a:rPr lang="pt-PT" sz="2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Êeeeeeiiii-ô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berra a voz, </a:t>
            </a:r>
            <a:r>
              <a:rPr lang="pt-PT" sz="2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taratatá-tá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 sopra a corneta, verdadeiramente isto é um campo de batalha, nem lhe faltam os mortos  e o seus feridos (…)“.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31A268-D2CD-BCAF-583A-E5FFD625B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79" t="50949" r="8428" b="15344"/>
          <a:stretch/>
        </p:blipFill>
        <p:spPr>
          <a:xfrm>
            <a:off x="7291220" y="2363465"/>
            <a:ext cx="4676336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Sexto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812" y="2924798"/>
            <a:ext cx="4858001" cy="304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 Ao outro  dia, que foi domingo, houve missa e sermão”;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“(…) esta pedra à </a:t>
            </a:r>
            <a:r>
              <a:rPr lang="pt-PT" sz="2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villa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de Mafra, é certo  que pesada, mas muito mais pesados são os vossos pecados, e contudo andais com eles no coração”.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BEAB196-ACA1-3C97-BC25-FD0017934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19" t="46594" r="12598" b="9122"/>
          <a:stretch/>
        </p:blipFill>
        <p:spPr>
          <a:xfrm>
            <a:off x="8543073" y="1859634"/>
            <a:ext cx="3299792" cy="32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Sétimo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064" y="3057319"/>
            <a:ext cx="4858001" cy="30490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PT" sz="2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“Dormiram  ainda mais uma noite no caminho”.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F2E450-3E50-8075-DFE4-1BD79566C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1" t="43306" r="31078" b="11400"/>
          <a:stretch/>
        </p:blipFill>
        <p:spPr>
          <a:xfrm>
            <a:off x="7428084" y="1920048"/>
            <a:ext cx="4373218" cy="30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3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6435"/>
            <a:ext cx="5934949" cy="146660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pt-PT" sz="6000" b="1" dirty="0">
                <a:solidFill>
                  <a:schemeClr val="accent1">
                    <a:lumMod val="75000"/>
                  </a:schemeClr>
                </a:solidFill>
              </a:rPr>
              <a:t>Fim da epopeia</a:t>
            </a:r>
            <a:br>
              <a:rPr lang="pt-PT" sz="6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PT" sz="4400" b="1" dirty="0">
                <a:solidFill>
                  <a:schemeClr val="accent1">
                    <a:lumMod val="75000"/>
                  </a:schemeClr>
                </a:solidFill>
              </a:rPr>
              <a:t>(último dia)</a:t>
            </a:r>
            <a:endParaRPr lang="pt-PT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Marcador de Posição da Imagem 4">
            <a:extLst>
              <a:ext uri="{FF2B5EF4-FFF2-40B4-BE49-F238E27FC236}">
                <a16:creationId xmlns:a16="http://schemas.microsoft.com/office/drawing/2014/main" id="{A576EEE0-3E43-011B-1B59-7A2575A2F0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856" r="30856"/>
          <a:stretch>
            <a:fillRect/>
          </a:stretch>
        </p:blipFill>
        <p:spPr>
          <a:xfrm>
            <a:off x="7675709" y="0"/>
            <a:ext cx="4516291" cy="6854453"/>
          </a:xfrm>
          <a:prstGeom prst="rect">
            <a:avLst/>
          </a:prstGeo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839" y="3313768"/>
            <a:ext cx="5934949" cy="33761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“Entre Pêro Pinheiro e Mafra gastaram oito dias completos. Quando entraram no terreiro(…). Toda a gente se admirava com o tamanho desmedido da pedra, Tão grande(...)”.</a:t>
            </a:r>
          </a:p>
        </p:txBody>
      </p:sp>
    </p:spTree>
    <p:extLst>
      <p:ext uri="{BB962C8B-B14F-4D97-AF65-F5344CB8AC3E}">
        <p14:creationId xmlns:p14="http://schemas.microsoft.com/office/powerpoint/2010/main" val="1791503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F1D98-938F-ABE2-B881-4169AF0A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6117"/>
            <a:ext cx="12192000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Dificuldades enfrentadas</a:t>
            </a:r>
            <a:endParaRPr lang="pt-PT" sz="6000" dirty="0"/>
          </a:p>
        </p:txBody>
      </p:sp>
    </p:spTree>
    <p:extLst>
      <p:ext uri="{BB962C8B-B14F-4D97-AF65-F5344CB8AC3E}">
        <p14:creationId xmlns:p14="http://schemas.microsoft.com/office/powerpoint/2010/main" val="54251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B379F-6D32-964E-7F34-1D815C2E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3447"/>
            <a:ext cx="3843130" cy="125133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pt-PT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 climatéricas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DCF16A-58E1-CCA9-9A95-C9BE00DD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34" y="2920554"/>
            <a:ext cx="4645429" cy="2391279"/>
          </a:xfrm>
        </p:spPr>
        <p:txBody>
          <a:bodyPr>
            <a:normAutofit/>
          </a:bodyPr>
          <a:lstStyle/>
          <a:p>
            <a:pPr lvl="0"/>
            <a:r>
              <a:rPr lang="pt-PT" sz="2200" dirty="0"/>
              <a:t>“Mal o sol nasceu, logo se pôs quente o dia (…)”;</a:t>
            </a:r>
          </a:p>
          <a:p>
            <a:pPr lvl="0"/>
            <a:r>
              <a:rPr lang="pt-PT" sz="2200" dirty="0"/>
              <a:t>“(…) o sol batia já violento”;</a:t>
            </a:r>
          </a:p>
          <a:p>
            <a:pPr lvl="0"/>
            <a:r>
              <a:rPr lang="pt-PT" sz="2200" dirty="0"/>
              <a:t>“À tarde caiu um aguaceiro (…)”;</a:t>
            </a:r>
          </a:p>
          <a:p>
            <a:pPr lvl="0"/>
            <a:r>
              <a:rPr lang="pt-PT" sz="2200" dirty="0"/>
              <a:t>“Tornou a chover já quando se fechara a noite (…)”.</a:t>
            </a:r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912" y="1929113"/>
            <a:ext cx="5296593" cy="290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7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B379F-6D32-964E-7F34-1D815C2E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72598"/>
            <a:ext cx="2510444" cy="88027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pt-PT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Percurso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DCF16A-58E1-CCA9-9A95-C9BE00DD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795863"/>
            <a:ext cx="4621696" cy="2242793"/>
          </a:xfrm>
        </p:spPr>
        <p:txBody>
          <a:bodyPr>
            <a:normAutofit/>
          </a:bodyPr>
          <a:lstStyle/>
          <a:p>
            <a:pPr lvl="0"/>
            <a:r>
              <a:rPr lang="pt-PT" sz="2200" dirty="0"/>
              <a:t>“sem espaço de manobra”;</a:t>
            </a:r>
          </a:p>
          <a:p>
            <a:pPr lvl="0"/>
            <a:r>
              <a:rPr lang="pt-PT" sz="2200" dirty="0"/>
              <a:t>“a estrada era estreita”;</a:t>
            </a:r>
          </a:p>
          <a:p>
            <a:pPr lvl="0"/>
            <a:r>
              <a:rPr lang="pt-PT" sz="2200" dirty="0"/>
              <a:t>“aflição tornava-se agonia se o caminho era a descer”.</a:t>
            </a:r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472" y="5502"/>
            <a:ext cx="4517528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4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B379F-6D32-964E-7F34-1D815C2E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7739"/>
            <a:ext cx="4002157" cy="1327145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pt-PT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Acidente 1: </a:t>
            </a:r>
            <a:r>
              <a:rPr lang="pt-PT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da viagem começar</a:t>
            </a:r>
            <a:endParaRPr lang="pt-PT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DCF16A-58E1-CCA9-9A95-C9BE00DD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586" y="3278001"/>
            <a:ext cx="4621696" cy="2242793"/>
          </a:xfrm>
        </p:spPr>
        <p:txBody>
          <a:bodyPr>
            <a:normAutofit/>
          </a:bodyPr>
          <a:lstStyle/>
          <a:p>
            <a:r>
              <a:rPr lang="pt-PT" sz="2200" dirty="0"/>
              <a:t>“Vinha puxada a braço, em grande alarido de quem fazia a força, (…), deixou ficar um pé debaixo da roda, ouviu-se um berro, um grito de dor insuportável, a viagem começa mal”.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490399F-A5CA-3727-5F10-E3DF92719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26" t="34211" r="11600" b="26784"/>
          <a:stretch/>
        </p:blipFill>
        <p:spPr>
          <a:xfrm>
            <a:off x="8189845" y="2130143"/>
            <a:ext cx="2981739" cy="27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12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960FE-1320-BE4E-EE89-2B1DD754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16765"/>
            <a:ext cx="12192000" cy="970450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pt-PT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C69C93-E083-82A8-80EE-B9FB2FFD64D6}"/>
              </a:ext>
            </a:extLst>
          </p:cNvPr>
          <p:cNvSpPr txBox="1"/>
          <p:nvPr/>
        </p:nvSpPr>
        <p:spPr>
          <a:xfrm>
            <a:off x="450574" y="3347456"/>
            <a:ext cx="8136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Neste capítulo é consagrada a saga heroica do transporte de uma pedra enorme (pedra mãe) chamada de benedictione);</a:t>
            </a:r>
          </a:p>
          <a:p>
            <a:endParaRPr lang="pt-PT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Percurso de 15km com duração de 8 dias.</a:t>
            </a:r>
          </a:p>
        </p:txBody>
      </p:sp>
    </p:spTree>
    <p:extLst>
      <p:ext uri="{BB962C8B-B14F-4D97-AF65-F5344CB8AC3E}">
        <p14:creationId xmlns:p14="http://schemas.microsoft.com/office/powerpoint/2010/main" val="1198498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DCF16A-58E1-CCA9-9A95-C9BE00DD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82" y="2743583"/>
            <a:ext cx="5354179" cy="31422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sz="2200" dirty="0"/>
          </a:p>
          <a:p>
            <a:r>
              <a:rPr lang="pt-PT" sz="2200" dirty="0"/>
              <a:t>“Distrai-se talvez Francisco Marques (…), fugiu-lhe o calço da mão no preciso momento em que a plataforma deslizava, não se sabe como isto foi, apenas que o corpo está debaixo do carro esmagado”.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5B92E3-C1EA-ACA8-79EA-27C9F5D22790}"/>
              </a:ext>
            </a:extLst>
          </p:cNvPr>
          <p:cNvSpPr txBox="1"/>
          <p:nvPr/>
        </p:nvSpPr>
        <p:spPr>
          <a:xfrm>
            <a:off x="0" y="1758698"/>
            <a:ext cx="3684105" cy="98488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accent1">
                    <a:lumMod val="75000"/>
                  </a:schemeClr>
                </a:solidFill>
              </a:rPr>
              <a:t>Acidente 2: </a:t>
            </a:r>
            <a:r>
              <a:rPr lang="pt-PT" sz="3200" dirty="0">
                <a:solidFill>
                  <a:schemeClr val="accent1">
                    <a:lumMod val="75000"/>
                  </a:schemeClr>
                </a:solidFill>
              </a:rPr>
              <a:t>dia 4</a:t>
            </a:r>
            <a:endParaRPr lang="pt-PT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970" y="2312696"/>
            <a:ext cx="3225565" cy="24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8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DCF16A-58E1-CCA9-9A95-C9BE00DD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82" y="2743583"/>
            <a:ext cx="4913243" cy="31422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sz="2400" dirty="0"/>
          </a:p>
          <a:p>
            <a:pPr lvl="0"/>
            <a:r>
              <a:rPr lang="pt-PT" sz="2000" dirty="0"/>
              <a:t>“ (…) </a:t>
            </a:r>
            <a:r>
              <a:rPr lang="pt-PT" sz="2200" dirty="0"/>
              <a:t>a plataforma desandou sobre um afloramento de rocha e entalou dois animais contra a encosta a pique, partindo-lhes as pernas”.</a:t>
            </a:r>
          </a:p>
          <a:p>
            <a:endParaRPr lang="pt-PT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5B92E3-C1EA-ACA8-79EA-27C9F5D22790}"/>
              </a:ext>
            </a:extLst>
          </p:cNvPr>
          <p:cNvSpPr txBox="1"/>
          <p:nvPr/>
        </p:nvSpPr>
        <p:spPr>
          <a:xfrm>
            <a:off x="0" y="1758698"/>
            <a:ext cx="3684105" cy="98488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accent1">
                    <a:lumMod val="75000"/>
                  </a:schemeClr>
                </a:solidFill>
              </a:rPr>
              <a:t>Acidente 3: </a:t>
            </a:r>
            <a:r>
              <a:rPr lang="pt-PT" sz="3200" b="1" dirty="0">
                <a:solidFill>
                  <a:schemeClr val="accent1">
                    <a:lumMod val="75000"/>
                  </a:schemeClr>
                </a:solidFill>
              </a:rPr>
              <a:t>dia 4 </a:t>
            </a:r>
            <a:endParaRPr lang="pt-PT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5633" b="32362"/>
          <a:stretch/>
        </p:blipFill>
        <p:spPr>
          <a:xfrm>
            <a:off x="7514706" y="2468880"/>
            <a:ext cx="3770774" cy="22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8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88B9-B04F-A71E-8D6A-BC15A570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534"/>
            <a:ext cx="6917635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pt-PT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de Manuel milho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76D3EE-F316-1AFC-CD34-EA29166E0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3" t="39649" r="69885" b="22016"/>
          <a:stretch/>
        </p:blipFill>
        <p:spPr>
          <a:xfrm>
            <a:off x="8924843" y="2525575"/>
            <a:ext cx="2379260" cy="329655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5267" y="3128477"/>
            <a:ext cx="53189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/>
              <a:t>“Cada dia é um bocado de história, ninguém a pode contar toda…”;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/>
              <a:t>“ Era uma vez uma rainha que vivia com o seu real marido (…), diz-se que o rei gostava muito de ser rei, mas a rainha é que não sabia se gostava, ou não de ser o que era (…)”.</a:t>
            </a:r>
          </a:p>
        </p:txBody>
      </p:sp>
    </p:spTree>
    <p:extLst>
      <p:ext uri="{BB962C8B-B14F-4D97-AF65-F5344CB8AC3E}">
        <p14:creationId xmlns:p14="http://schemas.microsoft.com/office/powerpoint/2010/main" val="252130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52608"/>
            <a:ext cx="12192000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estilísticos </a:t>
            </a:r>
            <a:endParaRPr lang="pt-PT" sz="6000" dirty="0"/>
          </a:p>
        </p:txBody>
      </p:sp>
    </p:spTree>
    <p:extLst>
      <p:ext uri="{BB962C8B-B14F-4D97-AF65-F5344CB8AC3E}">
        <p14:creationId xmlns:p14="http://schemas.microsoft.com/office/powerpoint/2010/main" val="2952532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4304" y="2058983"/>
            <a:ext cx="69355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Enumeração:</a:t>
            </a:r>
          </a:p>
          <a:p>
            <a:endParaRPr lang="pt-PT" sz="2400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dirty="0"/>
              <a:t>•	</a:t>
            </a:r>
            <a:r>
              <a:rPr lang="pt-PT" sz="2200" dirty="0"/>
              <a:t>“ (…) cordas e calabres, cunhas, alavancas, rodas sobressalentes (…) escoras de vário tamanho, martelos, torqueses, chapas de ferro, </a:t>
            </a:r>
            <a:r>
              <a:rPr lang="pt-PT" sz="2200" dirty="0" err="1"/>
              <a:t>gardanhas</a:t>
            </a:r>
            <a:r>
              <a:rPr lang="pt-PT" sz="2200" dirty="0"/>
              <a:t> …”;</a:t>
            </a:r>
          </a:p>
          <a:p>
            <a:endParaRPr lang="pt-PT" dirty="0"/>
          </a:p>
          <a:p>
            <a:endParaRPr lang="pt-PT" dirty="0"/>
          </a:p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Hipérbole:</a:t>
            </a:r>
          </a:p>
          <a:p>
            <a:endParaRPr lang="pt-PT" sz="2200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2200" dirty="0"/>
              <a:t>•	“ (…) se construía o carro que haveria de carregar o calhau, espécie de nau da Índia com rodas”.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15" y="1391478"/>
            <a:ext cx="3151952" cy="45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46361" y="1929818"/>
            <a:ext cx="693558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Comparação:</a:t>
            </a:r>
          </a:p>
          <a:p>
            <a:endParaRPr lang="pt-PT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dirty="0"/>
              <a:t>•	</a:t>
            </a:r>
            <a:r>
              <a:rPr lang="pt-PT" sz="2200" dirty="0"/>
              <a:t>“os homens são tão curiosos como os cachopos”;   </a:t>
            </a:r>
          </a:p>
          <a:p>
            <a:endParaRPr lang="pt-PT" dirty="0"/>
          </a:p>
          <a:p>
            <a:endParaRPr lang="pt-PT" dirty="0"/>
          </a:p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Ironia:</a:t>
            </a:r>
          </a:p>
          <a:p>
            <a:endParaRPr lang="pt-PT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dirty="0"/>
              <a:t>•</a:t>
            </a:r>
            <a:r>
              <a:rPr lang="pt-PT" sz="2200" dirty="0"/>
              <a:t>	“Em cima deste valado está o diabo assistindo, pasmado da sua própria inocência e misericórdia por nunca ter imaginado suplício assim para coroação dos castigos do seu inferno”.</a:t>
            </a:r>
          </a:p>
          <a:p>
            <a:r>
              <a:rPr lang="pt-PT" dirty="0"/>
              <a:t>    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48434"/>
          <a:stretch/>
        </p:blipFill>
        <p:spPr>
          <a:xfrm>
            <a:off x="8603671" y="2049088"/>
            <a:ext cx="2094809" cy="30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354"/>
            <a:ext cx="12192000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5400" b="1" dirty="0">
                <a:solidFill>
                  <a:schemeClr val="accent1">
                    <a:lumMod val="75000"/>
                  </a:schemeClr>
                </a:solidFill>
              </a:rPr>
              <a:t>Intertextualidade</a:t>
            </a:r>
            <a:endParaRPr lang="pt-PT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8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4845" y="1159578"/>
            <a:ext cx="602118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PT" sz="2400" dirty="0"/>
          </a:p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Os Lusíadas: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/>
              <a:t> “Que eu canto o peito ilustre Lusitano”;</a:t>
            </a:r>
          </a:p>
          <a:p>
            <a:endParaRPr lang="pt-PT" sz="2400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t-PT" sz="2400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Memorial do convento:</a:t>
            </a:r>
          </a:p>
          <a:p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/>
              <a:t>“(…) ao menos deixemos os nomes escritos, é essa a nossa obrigação, só para isso escrevemos, torná-los imortais, pois aí ficam se de nós depende”.</a:t>
            </a:r>
          </a:p>
          <a:p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47" y="909949"/>
            <a:ext cx="2073039" cy="28913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26012"/>
          <a:stretch/>
        </p:blipFill>
        <p:spPr>
          <a:xfrm>
            <a:off x="9308608" y="3929691"/>
            <a:ext cx="2096209" cy="22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5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0344" y="1432065"/>
            <a:ext cx="626743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Sermão de Santo António aos peixes:</a:t>
            </a:r>
          </a:p>
          <a:p>
            <a:endParaRPr lang="pt-P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200" dirty="0"/>
              <a:t> “ O sal não salga (…)”;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200" dirty="0"/>
          </a:p>
          <a:p>
            <a:r>
              <a:rPr lang="pt-PT" sz="2400" u="sng" dirty="0">
                <a:solidFill>
                  <a:schemeClr val="accent1">
                    <a:lumMod val="75000"/>
                  </a:schemeClr>
                </a:solidFill>
              </a:rPr>
              <a:t>Memorial do convento:</a:t>
            </a:r>
          </a:p>
          <a:p>
            <a:endParaRPr lang="pt-P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/>
              <a:t>“ (…) houve missa e sermão. Para ser ouvido com mais proveito, pregou o frade de cima do carro, tão airoso como se estivesse de púlpito, e não se dava conta o imprudente de que cometia o mais profanações (…)”.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2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05" y="1432065"/>
            <a:ext cx="1848363" cy="25322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78" y="4531995"/>
            <a:ext cx="4720422" cy="23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14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354"/>
            <a:ext cx="12192000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5400" b="1" dirty="0">
                <a:solidFill>
                  <a:schemeClr val="accent1">
                    <a:lumMod val="75000"/>
                  </a:schemeClr>
                </a:solidFill>
              </a:rPr>
              <a:t>Leitura pictórica</a:t>
            </a:r>
            <a:endParaRPr lang="pt-PT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3215"/>
            <a:ext cx="5934949" cy="182933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pt-PT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 de trabalho de Baltasar</a:t>
            </a:r>
          </a:p>
        </p:txBody>
      </p:sp>
      <p:pic>
        <p:nvPicPr>
          <p:cNvPr id="5" name="Marcador de Posição da Imagem 4">
            <a:extLst>
              <a:ext uri="{FF2B5EF4-FFF2-40B4-BE49-F238E27FC236}">
                <a16:creationId xmlns:a16="http://schemas.microsoft.com/office/drawing/2014/main" id="{F74D7F44-885B-A0D9-1DEB-5A9A9B6389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547" t="3282" r="3547" b="3282"/>
          <a:stretch/>
        </p:blipFill>
        <p:spPr>
          <a:xfrm>
            <a:off x="8693426" y="1119514"/>
            <a:ext cx="3021496" cy="4380138"/>
          </a:xfrm>
          <a:prstGeom prst="rect">
            <a:avLst/>
          </a:prstGeo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3207751"/>
            <a:ext cx="5934949" cy="33761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Durante muitos meses, Baltasar puxou e empurrou carros de mão, até que um dia se achou cansado de ser mula de liteira (…), passou a andar com uma junta de bois´, das muitas que el-rei tinha comprado</a:t>
            </a:r>
            <a:r>
              <a:rPr lang="pt-P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980880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073426"/>
            <a:ext cx="3379304" cy="120032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PT" sz="3600" dirty="0">
                <a:solidFill>
                  <a:schemeClr val="accent1">
                    <a:lumMod val="75000"/>
                  </a:schemeClr>
                </a:solidFill>
              </a:rPr>
              <a:t>Imagem selecionada: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Sísifo – Wikipédia, a enciclopédia livr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46" y="0"/>
            <a:ext cx="60420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98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D47AB-D411-E140-BEEF-465AADA6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0378"/>
            <a:ext cx="4200939" cy="13255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pt-PT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FEA9B4-0133-FE1C-B2AD-FF99F59E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38" y="3105331"/>
            <a:ext cx="5956432" cy="1562567"/>
          </a:xfrm>
        </p:spPr>
        <p:txBody>
          <a:bodyPr>
            <a:normAutofit/>
          </a:bodyPr>
          <a:lstStyle/>
          <a:p>
            <a:pPr marL="285750" indent="-285750"/>
            <a:r>
              <a:rPr lang="pt-PT" sz="2200" dirty="0"/>
              <a:t>“(…) ao menos deixemos os nomes escritos, é essa a nossa obrigação, só para isso escrevemos, torná-los imortais, pois aí ficam se de nós </a:t>
            </a:r>
            <a:r>
              <a:rPr lang="pt-PT" sz="2200"/>
              <a:t>depende”.</a:t>
            </a:r>
            <a:endParaRPr lang="pt-PT" sz="2200" dirty="0"/>
          </a:p>
        </p:txBody>
      </p:sp>
      <p:pic>
        <p:nvPicPr>
          <p:cNvPr id="1026" name="Picture 2" descr="Epopeia da pedra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15909" r="10950" b="4092"/>
          <a:stretch/>
        </p:blipFill>
        <p:spPr bwMode="auto">
          <a:xfrm>
            <a:off x="7250305" y="2055124"/>
            <a:ext cx="4557382" cy="279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7198"/>
            <a:ext cx="5934949" cy="182933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Partida</a:t>
            </a:r>
            <a:r>
              <a:rPr lang="pt-PT" sz="5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para Pêro Pinheiro</a:t>
            </a:r>
          </a:p>
        </p:txBody>
      </p:sp>
      <p:pic>
        <p:nvPicPr>
          <p:cNvPr id="5" name="Marcador de Posição da Imagem 4">
            <a:extLst>
              <a:ext uri="{FF2B5EF4-FFF2-40B4-BE49-F238E27FC236}">
                <a16:creationId xmlns:a16="http://schemas.microsoft.com/office/drawing/2014/main" id="{6357757F-909B-A368-2346-44619F9A5E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415" r="28415"/>
          <a:stretch>
            <a:fillRect/>
          </a:stretch>
        </p:blipFill>
        <p:spPr>
          <a:xfrm>
            <a:off x="7550280" y="1"/>
            <a:ext cx="4641720" cy="6858000"/>
          </a:xfrm>
          <a:prstGeom prst="rect">
            <a:avLst/>
          </a:prstGeo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2942707"/>
            <a:ext cx="5934949" cy="337613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“(…) e vão partir para Pêro Pinheiro , eles e os quatrocentos bois, e mais vinte carros que levam os petrechos para a condução(…)”.</a:t>
            </a:r>
          </a:p>
          <a:p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“Os homens, já se disse, vão devagar, calados uns, outros conversando, cada qual puxado aos amigos”. </a:t>
            </a:r>
          </a:p>
        </p:txBody>
      </p:sp>
    </p:spTree>
    <p:extLst>
      <p:ext uri="{BB962C8B-B14F-4D97-AF65-F5344CB8AC3E}">
        <p14:creationId xmlns:p14="http://schemas.microsoft.com/office/powerpoint/2010/main" val="424055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0660"/>
            <a:ext cx="3096107" cy="122006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pt-PT" sz="6600" b="1" dirty="0">
                <a:solidFill>
                  <a:schemeClr val="accent1">
                    <a:lumMod val="75000"/>
                  </a:schemeClr>
                </a:solidFill>
              </a:rPr>
              <a:t>Pedra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1006" y="2570922"/>
            <a:ext cx="4724536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31 toneladas;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Espessura: 64cm;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Comprimento: 7m;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Largura: 3m;</a:t>
            </a:r>
          </a:p>
          <a:p>
            <a:endParaRPr lang="pt-PT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2246B48-DF8D-595D-72BF-AC3AD36A0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48" b="16091"/>
          <a:stretch/>
        </p:blipFill>
        <p:spPr>
          <a:xfrm>
            <a:off x="4504151" y="4026855"/>
            <a:ext cx="6654558" cy="235565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DABCC7-ADC3-BD91-754F-C98800D692CA}"/>
              </a:ext>
            </a:extLst>
          </p:cNvPr>
          <p:cNvSpPr txBox="1"/>
          <p:nvPr/>
        </p:nvSpPr>
        <p:spPr>
          <a:xfrm>
            <a:off x="5221357" y="2733759"/>
            <a:ext cx="487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“Era uma laje retangular enorme, uma brutidão de mármore rugoso que assentava sobre troncos de pinheiro…”</a:t>
            </a:r>
          </a:p>
        </p:txBody>
      </p:sp>
    </p:spTree>
    <p:extLst>
      <p:ext uri="{BB962C8B-B14F-4D97-AF65-F5344CB8AC3E}">
        <p14:creationId xmlns:p14="http://schemas.microsoft.com/office/powerpoint/2010/main" val="36368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0859"/>
            <a:ext cx="3710609" cy="125391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pt-PT" sz="8000" dirty="0">
                <a:solidFill>
                  <a:schemeClr val="accent1">
                    <a:lumMod val="75000"/>
                  </a:schemeClr>
                </a:solidFill>
              </a:rPr>
              <a:t>Bois</a:t>
            </a:r>
          </a:p>
        </p:txBody>
      </p:sp>
      <p:pic>
        <p:nvPicPr>
          <p:cNvPr id="5" name="Marcador de Posição da Imagem 4">
            <a:extLst>
              <a:ext uri="{FF2B5EF4-FFF2-40B4-BE49-F238E27FC236}">
                <a16:creationId xmlns:a16="http://schemas.microsoft.com/office/drawing/2014/main" id="{A04B2E06-F7BE-FB41-7FCF-9F5EBD2B49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901" r="22274"/>
          <a:stretch/>
        </p:blipFill>
        <p:spPr>
          <a:xfrm>
            <a:off x="7421217" y="1"/>
            <a:ext cx="4770783" cy="6857999"/>
          </a:xfrm>
          <a:prstGeom prst="rect">
            <a:avLst/>
          </a:prstGeo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001" y="2727430"/>
            <a:ext cx="4977916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“(…) tão excessiva a tal pedra que foram calculadas em duzentas juntas de bois, necessárias para trazê-la (…)”.</a:t>
            </a:r>
          </a:p>
        </p:txBody>
      </p:sp>
    </p:spTree>
    <p:extLst>
      <p:ext uri="{BB962C8B-B14F-4D97-AF65-F5344CB8AC3E}">
        <p14:creationId xmlns:p14="http://schemas.microsoft.com/office/powerpoint/2010/main" val="73733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Homens/Povo</a:t>
            </a:r>
          </a:p>
        </p:txBody>
      </p:sp>
      <p:pic>
        <p:nvPicPr>
          <p:cNvPr id="6" name="Marcador de Posição da Imagem 5">
            <a:extLst>
              <a:ext uri="{FF2B5EF4-FFF2-40B4-BE49-F238E27FC236}">
                <a16:creationId xmlns:a16="http://schemas.microsoft.com/office/drawing/2014/main" id="{F765F534-0E81-12D3-0C01-175B3983F5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707" t="-1582" r="15985" b="1582"/>
          <a:stretch/>
        </p:blipFill>
        <p:spPr>
          <a:xfrm>
            <a:off x="7333999" y="-75726"/>
            <a:ext cx="4858001" cy="5782399"/>
          </a:xfrm>
          <a:prstGeom prst="rect">
            <a:avLst/>
          </a:prstGeom>
        </p:spPr>
      </p:pic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551" y="2507974"/>
            <a:ext cx="5113614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Foram necessários 600 homens para transportar a pedra;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“(…) torná-los  imortais, pois  aí  ficam 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lcino,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rás,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ristóvão,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aniel,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gas,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irmino,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eraldo,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orácio,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sidro,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uvino,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uís,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arcolino,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icanor,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nofre,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aulo,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uitério,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ufino,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ebastião,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adeu,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baldo,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alério,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avier, </a:t>
            </a:r>
            <a:r>
              <a:rPr lang="pt-PT" sz="22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acarias”.</a:t>
            </a:r>
          </a:p>
        </p:txBody>
      </p:sp>
    </p:spTree>
    <p:extLst>
      <p:ext uri="{BB962C8B-B14F-4D97-AF65-F5344CB8AC3E}">
        <p14:creationId xmlns:p14="http://schemas.microsoft.com/office/powerpoint/2010/main" val="126819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Primeiro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290" y="2799522"/>
            <a:ext cx="5020849" cy="304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“Neste  primeiro  dia, que  foi  só a tarde, não  avançaram  mais  que  quinhentos passos”.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“Nessa noite, os bois foram descangados, mas deixaram-nos na estrada (…)”.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674BCC-8031-561E-41A5-01C62A35E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4" t="50000" r="7321"/>
          <a:stretch/>
        </p:blipFill>
        <p:spPr>
          <a:xfrm>
            <a:off x="8829804" y="1517943"/>
            <a:ext cx="259742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2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1D2C9-B45E-550C-81B0-2F03BF71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7425"/>
            <a:ext cx="4493092" cy="10610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r>
              <a:rPr lang="pt-PT" sz="5000" b="1" dirty="0">
                <a:solidFill>
                  <a:schemeClr val="accent1">
                    <a:lumMod val="75000"/>
                  </a:schemeClr>
                </a:solidFill>
              </a:rPr>
              <a:t>Segundo dia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00933B-7FA5-C17A-5121-4ACE41F54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290" y="2799522"/>
            <a:ext cx="5219632" cy="3049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“Neste segundo dia, desde o nascer do sol </a:t>
            </a: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ate ao fim  tarde, fizeram uns 1500 passos, menos  de meia légua”.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“Tantas horas de esforço para tão pouco andar, tanto suor, tanto medo., e aquele monstro de pedra (…), imóvel quando devia mexer-se, amaldiçoado sejas tu (…)”.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C019F9D-EF0C-7486-F326-38D07B4FA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5" t="66765" r="43878" b="10261"/>
          <a:stretch/>
        </p:blipFill>
        <p:spPr>
          <a:xfrm>
            <a:off x="6507613" y="2799522"/>
            <a:ext cx="5596607" cy="204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79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328</TotalTime>
  <Words>1060</Words>
  <Application>Microsoft Office PowerPoint</Application>
  <PresentationFormat>Ecrã Panorâmico</PresentationFormat>
  <Paragraphs>115</Paragraphs>
  <Slides>31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Georgia Pro Semibold</vt:lpstr>
      <vt:lpstr>Tema do Office</vt:lpstr>
      <vt:lpstr>“Epopeia da Pedra”</vt:lpstr>
      <vt:lpstr>Descrição</vt:lpstr>
      <vt:lpstr>Mudança de trabalho de Baltasar</vt:lpstr>
      <vt:lpstr>Partida para Pêro Pinheiro</vt:lpstr>
      <vt:lpstr>Pedra</vt:lpstr>
      <vt:lpstr>Bois</vt:lpstr>
      <vt:lpstr>Homens/Povo</vt:lpstr>
      <vt:lpstr>Primeiro dia</vt:lpstr>
      <vt:lpstr>Segundo dia</vt:lpstr>
      <vt:lpstr>Terceiro dia</vt:lpstr>
      <vt:lpstr>Quarto dia</vt:lpstr>
      <vt:lpstr>Quinto dia</vt:lpstr>
      <vt:lpstr>Sexto dia</vt:lpstr>
      <vt:lpstr>Sétimo dia</vt:lpstr>
      <vt:lpstr>Fim da epopeia (último dia)</vt:lpstr>
      <vt:lpstr>Dificuldades enfrentadas</vt:lpstr>
      <vt:lpstr>Condições climatéricas</vt:lpstr>
      <vt:lpstr>Percurso</vt:lpstr>
      <vt:lpstr>Acidente 1: antes da viagem começar</vt:lpstr>
      <vt:lpstr>Apresentação do PowerPoint</vt:lpstr>
      <vt:lpstr>Apresentação do PowerPoint</vt:lpstr>
      <vt:lpstr>História de Manuel milho</vt:lpstr>
      <vt:lpstr>Recursos estilísticos </vt:lpstr>
      <vt:lpstr>Apresentação do PowerPoint</vt:lpstr>
      <vt:lpstr>Apresentação do PowerPoint</vt:lpstr>
      <vt:lpstr>Intertextualidade</vt:lpstr>
      <vt:lpstr>Apresentação do PowerPoint</vt:lpstr>
      <vt:lpstr>Apresentação do PowerPoint</vt:lpstr>
      <vt:lpstr>Leitura pictórica</vt:lpstr>
      <vt:lpstr>Apresentação do PowerPoint</vt:lpstr>
      <vt:lpstr>Conclusão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“Epopeia da Pedra”</dc:title>
  <dc:creator>carina faria</dc:creator>
  <cp:lastModifiedBy>Ana Paula Martins da Silva</cp:lastModifiedBy>
  <cp:revision>19</cp:revision>
  <dcterms:created xsi:type="dcterms:W3CDTF">2023-05-14T13:56:45Z</dcterms:created>
  <dcterms:modified xsi:type="dcterms:W3CDTF">2023-05-22T11:15:46Z</dcterms:modified>
</cp:coreProperties>
</file>